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 id="2147483720" r:id="rId4"/>
    <p:sldMasterId id="2147483732" r:id="rId5"/>
    <p:sldMasterId id="2147483744" r:id="rId6"/>
  </p:sldMasterIdLst>
  <p:notesMasterIdLst>
    <p:notesMasterId r:id="rId24"/>
  </p:notesMasterIdLst>
  <p:sldIdLst>
    <p:sldId id="259" r:id="rId7"/>
    <p:sldId id="268" r:id="rId8"/>
    <p:sldId id="269" r:id="rId9"/>
    <p:sldId id="261" r:id="rId10"/>
    <p:sldId id="262" r:id="rId11"/>
    <p:sldId id="263" r:id="rId12"/>
    <p:sldId id="270" r:id="rId13"/>
    <p:sldId id="271" r:id="rId14"/>
    <p:sldId id="272" r:id="rId15"/>
    <p:sldId id="258" r:id="rId16"/>
    <p:sldId id="256" r:id="rId17"/>
    <p:sldId id="260" r:id="rId18"/>
    <p:sldId id="257" r:id="rId19"/>
    <p:sldId id="266" r:id="rId20"/>
    <p:sldId id="264" r:id="rId21"/>
    <p:sldId id="265"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270402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301152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840341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854321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991958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384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532115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668243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662521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124839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8026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9406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E5352-D32B-4F46-8E30-EA3ACE7A5391}" type="datetimeFigureOut">
              <a:rPr lang="en-US" smtClean="0"/>
              <a:pPr/>
              <a:t>5/23/25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5592714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493543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E5352-D32B-4F46-8E30-EA3ACE7A5391}" type="datetimeFigureOut">
              <a:rPr lang="en-US" smtClean="0"/>
              <a:pPr/>
              <a:t>5/23/25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866294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9E5352-D32B-4F46-8E30-EA3ACE7A5391}" type="datetimeFigureOut">
              <a:rPr lang="en-US" smtClean="0"/>
              <a:pPr/>
              <a:t>5/23/25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22077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E5352-D32B-4F46-8E30-EA3ACE7A5391}" type="datetimeFigureOut">
              <a:rPr lang="en-US" smtClean="0"/>
              <a:pPr/>
              <a:t>5/23/25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93054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9E5352-D32B-4F46-8E30-EA3ACE7A5391}" type="datetimeFigureOut">
              <a:rPr lang="en-US" smtClean="0"/>
              <a:pPr/>
              <a:t>5/23/25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31040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E5352-D32B-4F46-8E30-EA3ACE7A5391}" type="datetimeFigureOut">
              <a:rPr lang="en-US" smtClean="0"/>
              <a:pPr/>
              <a:t>5/23/25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468474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7477433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860435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354660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616532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ECD939-020C-7379-D963-9D3B798E3F1A}"/>
              </a:ext>
            </a:extLst>
          </p:cNvPr>
          <p:cNvSpPr txBox="1"/>
          <p:nvPr userDrawn="1"/>
        </p:nvSpPr>
        <p:spPr>
          <a:xfrm>
            <a:off x="879231" y="6646985"/>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275636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5/23/25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1"/>
            <a:ext cx="10972800" cy="868363"/>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Chem 167---Thermochemistry</a:t>
            </a:r>
          </a:p>
        </p:txBody>
      </p:sp>
      <p:sp>
        <p:nvSpPr>
          <p:cNvPr id="1027" name="Rectangle 3"/>
          <p:cNvSpPr>
            <a:spLocks noGrp="1" noChangeArrowheads="1"/>
          </p:cNvSpPr>
          <p:nvPr>
            <p:ph type="body" idx="1"/>
          </p:nvPr>
        </p:nvSpPr>
        <p:spPr bwMode="auto">
          <a:xfrm>
            <a:off x="609600" y="1600200"/>
            <a:ext cx="10972800" cy="480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Thermochemistry</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477001"/>
            <a:ext cx="28448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FontTx/>
              <a:buNone/>
              <a:defRPr sz="1400">
                <a:effectLst/>
              </a:defRPr>
            </a:lvl1pPr>
          </a:lstStyle>
          <a:p>
            <a:endParaRPr lang="en-US"/>
          </a:p>
        </p:txBody>
      </p:sp>
    </p:spTree>
    <p:extLst>
      <p:ext uri="{BB962C8B-B14F-4D97-AF65-F5344CB8AC3E}">
        <p14:creationId xmlns:p14="http://schemas.microsoft.com/office/powerpoint/2010/main" val="26895397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E5352-D32B-4F46-8E30-EA3ACE7A5391}" type="datetimeFigureOut">
              <a:rPr lang="en-US" smtClean="0"/>
              <a:pPr/>
              <a:t>5/23/25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AE806-3782-4574-80D6-8607C2158F24}" type="slidenum">
              <a:rPr lang="en-US" smtClean="0"/>
              <a:pPr/>
              <a:t>‹#›</a:t>
            </a:fld>
            <a:endParaRPr lang="en-US"/>
          </a:p>
        </p:txBody>
      </p:sp>
    </p:spTree>
    <p:extLst>
      <p:ext uri="{BB962C8B-B14F-4D97-AF65-F5344CB8AC3E}">
        <p14:creationId xmlns:p14="http://schemas.microsoft.com/office/powerpoint/2010/main" val="37499684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36945" y="6255230"/>
            <a:ext cx="12192000" cy="615553"/>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2400"/>
          </a:p>
        </p:txBody>
      </p:sp>
      <p:sp>
        <p:nvSpPr>
          <p:cNvPr id="1035" name="Text Box 11"/>
          <p:cNvSpPr txBox="1">
            <a:spLocks noChangeArrowheads="1"/>
          </p:cNvSpPr>
          <p:nvPr/>
        </p:nvSpPr>
        <p:spPr bwMode="auto">
          <a:xfrm>
            <a:off x="283634" y="3489326"/>
            <a:ext cx="184731" cy="461665"/>
          </a:xfrm>
          <a:prstGeom prst="rect">
            <a:avLst/>
          </a:prstGeom>
          <a:noFill/>
          <a:ln w="9525">
            <a:noFill/>
            <a:miter lim="800000"/>
            <a:headEnd/>
            <a:tailEnd/>
          </a:ln>
          <a:effectLst/>
        </p:spPr>
        <p:txBody>
          <a:bodyPr wrap="none">
            <a:prstTxWarp prst="textNoShape">
              <a:avLst/>
            </a:prstTxWarp>
            <a:spAutoFit/>
          </a:bodyPr>
          <a:lstStyle/>
          <a:p>
            <a:endParaRPr lang="en-US" sz="2400"/>
          </a:p>
        </p:txBody>
      </p:sp>
      <p:sp>
        <p:nvSpPr>
          <p:cNvPr id="2" name="Text Placeholder 4">
            <a:extLst>
              <a:ext uri="{FF2B5EF4-FFF2-40B4-BE49-F238E27FC236}">
                <a16:creationId xmlns:a16="http://schemas.microsoft.com/office/drawing/2014/main" id="{C1802186-1706-123B-5609-3637DA56EBB7}"/>
              </a:ext>
            </a:extLst>
          </p:cNvPr>
          <p:cNvSpPr txBox="1">
            <a:spLocks/>
          </p:cNvSpPr>
          <p:nvPr userDrawn="1"/>
        </p:nvSpPr>
        <p:spPr>
          <a:xfrm>
            <a:off x="279726" y="6340569"/>
            <a:ext cx="12053455" cy="38100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algn="l" eaLnBrk="1" hangingPunct="1"/>
            <a:r>
              <a:rPr lang="en-US" sz="2667" kern="0" dirty="0">
                <a:solidFill>
                  <a:srgbClr val="FFC000"/>
                </a:solidFill>
                <a:latin typeface="Arial" panose="020B0604020202020204" pitchFamily="34" charset="0"/>
                <a:ea typeface="Univers 75 Black" charset="0"/>
                <a:cs typeface="Arial" panose="020B0604020202020204" pitchFamily="34" charset="0"/>
              </a:rPr>
              <a:t>Iowa State University                            Department of Computer Science</a:t>
            </a:r>
          </a:p>
        </p:txBody>
      </p:sp>
    </p:spTree>
    <p:extLst>
      <p:ext uri="{BB962C8B-B14F-4D97-AF65-F5344CB8AC3E}">
        <p14:creationId xmlns:p14="http://schemas.microsoft.com/office/powerpoint/2010/main" val="2834524659"/>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rtl="0" eaLnBrk="1" fontAlgn="base" hangingPunct="1">
        <a:spcBef>
          <a:spcPct val="0"/>
        </a:spcBef>
        <a:spcAft>
          <a:spcPct val="0"/>
        </a:spcAft>
        <a:defRPr sz="4667">
          <a:solidFill>
            <a:srgbClr val="C8102E"/>
          </a:solidFill>
          <a:latin typeface="+mj-lt"/>
          <a:ea typeface="+mj-ea"/>
          <a:cs typeface="+mj-cs"/>
        </a:defRPr>
      </a:lvl1pPr>
      <a:lvl2pPr algn="l" rtl="0" eaLnBrk="1" fontAlgn="base" hangingPunct="1">
        <a:spcBef>
          <a:spcPct val="0"/>
        </a:spcBef>
        <a:spcAft>
          <a:spcPct val="0"/>
        </a:spcAft>
        <a:defRPr sz="4667">
          <a:solidFill>
            <a:srgbClr val="CE1126"/>
          </a:solidFill>
          <a:latin typeface="Univers 67 CondensedBold" charset="0"/>
        </a:defRPr>
      </a:lvl2pPr>
      <a:lvl3pPr algn="l" rtl="0" eaLnBrk="1" fontAlgn="base" hangingPunct="1">
        <a:spcBef>
          <a:spcPct val="0"/>
        </a:spcBef>
        <a:spcAft>
          <a:spcPct val="0"/>
        </a:spcAft>
        <a:defRPr sz="4667">
          <a:solidFill>
            <a:srgbClr val="CE1126"/>
          </a:solidFill>
          <a:latin typeface="Univers 67 CondensedBold" charset="0"/>
        </a:defRPr>
      </a:lvl3pPr>
      <a:lvl4pPr algn="l" rtl="0" eaLnBrk="1" fontAlgn="base" hangingPunct="1">
        <a:spcBef>
          <a:spcPct val="0"/>
        </a:spcBef>
        <a:spcAft>
          <a:spcPct val="0"/>
        </a:spcAft>
        <a:defRPr sz="4667">
          <a:solidFill>
            <a:srgbClr val="CE1126"/>
          </a:solidFill>
          <a:latin typeface="Univers 67 CondensedBold" charset="0"/>
        </a:defRPr>
      </a:lvl4pPr>
      <a:lvl5pPr algn="l" rtl="0" eaLnBrk="1" fontAlgn="base" hangingPunct="1">
        <a:spcBef>
          <a:spcPct val="0"/>
        </a:spcBef>
        <a:spcAft>
          <a:spcPct val="0"/>
        </a:spcAft>
        <a:defRPr sz="4667">
          <a:solidFill>
            <a:srgbClr val="CE1126"/>
          </a:solidFill>
          <a:latin typeface="Univers 67 CondensedBold" charset="0"/>
        </a:defRPr>
      </a:lvl5pPr>
      <a:lvl6pPr marL="609585" algn="l" rtl="0" eaLnBrk="1" fontAlgn="base" hangingPunct="1">
        <a:spcBef>
          <a:spcPct val="0"/>
        </a:spcBef>
        <a:spcAft>
          <a:spcPct val="0"/>
        </a:spcAft>
        <a:defRPr sz="4667">
          <a:solidFill>
            <a:srgbClr val="CE1126"/>
          </a:solidFill>
          <a:latin typeface="Univers 67 CondensedBold" charset="0"/>
        </a:defRPr>
      </a:lvl6pPr>
      <a:lvl7pPr marL="1219170" algn="l" rtl="0" eaLnBrk="1" fontAlgn="base" hangingPunct="1">
        <a:spcBef>
          <a:spcPct val="0"/>
        </a:spcBef>
        <a:spcAft>
          <a:spcPct val="0"/>
        </a:spcAft>
        <a:defRPr sz="4667">
          <a:solidFill>
            <a:srgbClr val="CE1126"/>
          </a:solidFill>
          <a:latin typeface="Univers 67 CondensedBold" charset="0"/>
        </a:defRPr>
      </a:lvl7pPr>
      <a:lvl8pPr marL="1828754" algn="l" rtl="0" eaLnBrk="1" fontAlgn="base" hangingPunct="1">
        <a:spcBef>
          <a:spcPct val="0"/>
        </a:spcBef>
        <a:spcAft>
          <a:spcPct val="0"/>
        </a:spcAft>
        <a:defRPr sz="4667">
          <a:solidFill>
            <a:srgbClr val="CE1126"/>
          </a:solidFill>
          <a:latin typeface="Univers 67 CondensedBold" charset="0"/>
        </a:defRPr>
      </a:lvl8pPr>
      <a:lvl9pPr marL="2438339" algn="l" rtl="0" eaLnBrk="1" fontAlgn="base" hangingPunct="1">
        <a:spcBef>
          <a:spcPct val="0"/>
        </a:spcBef>
        <a:spcAft>
          <a:spcPct val="0"/>
        </a:spcAft>
        <a:defRPr sz="4667">
          <a:solidFill>
            <a:srgbClr val="CE1126"/>
          </a:solidFill>
          <a:latin typeface="Univers 67 CondensedBold" charset="0"/>
        </a:defRPr>
      </a:lvl9pPr>
    </p:titleStyle>
    <p:bodyStyle>
      <a:lvl1pPr marL="457189" indent="-457189"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mn-ea"/>
          <a:cs typeface="+mn-cs"/>
        </a:defRPr>
      </a:lvl1pPr>
      <a:lvl2pPr marL="990575" indent="-380990"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2pPr>
      <a:lvl3pPr marL="1523962"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3pPr>
      <a:lvl4pPr marL="2133547"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4pPr>
      <a:lvl5pPr marL="2743131"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5pPr>
      <a:lvl6pPr marL="335271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6pPr>
      <a:lvl7pPr marL="3962301"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7pPr>
      <a:lvl8pPr marL="457188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8pPr>
      <a:lvl9pPr marL="5181470"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42.jpg"/><Relationship Id="rId5" Type="http://schemas.openxmlformats.org/officeDocument/2006/relationships/image" Target="../media/image41.tiff"/><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49.jp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8.jp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tif"/><Relationship Id="rId4" Type="http://schemas.openxmlformats.org/officeDocument/2006/relationships/image" Target="../media/image46.jpg"/><Relationship Id="rId9"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jpg"/><Relationship Id="rId1" Type="http://schemas.openxmlformats.org/officeDocument/2006/relationships/slideLayout" Target="../slideLayouts/slideLayout46.xml"/><Relationship Id="rId6" Type="http://schemas.openxmlformats.org/officeDocument/2006/relationships/image" Target="../media/image56.png"/><Relationship Id="rId5" Type="http://schemas.openxmlformats.org/officeDocument/2006/relationships/hyperlink" Target="mailto:pxu@ameslab.gov" TargetMode="External"/><Relationship Id="rId4" Type="http://schemas.openxmlformats.org/officeDocument/2006/relationships/hyperlink" Target="mailto:pxu@iastate.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6.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f"/><Relationship Id="rId1" Type="http://schemas.openxmlformats.org/officeDocument/2006/relationships/slideLayout" Target="../slideLayouts/slideLayout5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8.tiff"/><Relationship Id="rId4" Type="http://schemas.openxmlformats.org/officeDocument/2006/relationships/diagramLayout" Target="../diagrams/layout1.xml"/><Relationship Id="rId9" Type="http://schemas.openxmlformats.org/officeDocument/2006/relationships/image" Target="../media/image17.tiff"/></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981200" y="990600"/>
            <a:ext cx="8229600" cy="5562600"/>
          </a:xfrm>
          <a:ln/>
        </p:spPr>
        <p:txBody>
          <a:bodyPr/>
          <a:lstStyle/>
          <a:p>
            <a:pPr>
              <a:lnSpc>
                <a:spcPct val="90000"/>
              </a:lnSpc>
            </a:pPr>
            <a:r>
              <a:rPr lang="en-US" sz="2000" dirty="0">
                <a:solidFill>
                  <a:srgbClr val="00B0F0"/>
                </a:solidFill>
              </a:rPr>
              <a:t>Electron Transfer and Energy Transfer in Photosynthesis and Electric Cells, electron transport in DNA</a:t>
            </a:r>
          </a:p>
          <a:p>
            <a:pPr>
              <a:lnSpc>
                <a:spcPct val="90000"/>
              </a:lnSpc>
            </a:pPr>
            <a:endParaRPr lang="en-US" sz="2000" dirty="0">
              <a:solidFill>
                <a:srgbClr val="00B0F0"/>
              </a:solidFill>
            </a:endParaRPr>
          </a:p>
          <a:p>
            <a:pPr>
              <a:lnSpc>
                <a:spcPct val="90000"/>
              </a:lnSpc>
            </a:pPr>
            <a:r>
              <a:rPr lang="en-US" sz="2000" dirty="0">
                <a:solidFill>
                  <a:srgbClr val="00B0F0"/>
                </a:solidFill>
              </a:rPr>
              <a:t>Solvation Dynamics and Dielectric Fluctuations in Inhomogeneous Dielectric Materials, such as Protein and Nucleic Acids</a:t>
            </a:r>
          </a:p>
          <a:p>
            <a:pPr>
              <a:lnSpc>
                <a:spcPct val="90000"/>
              </a:lnSpc>
            </a:pPr>
            <a:endParaRPr lang="en-US" sz="2000" dirty="0">
              <a:solidFill>
                <a:srgbClr val="00B0F0"/>
              </a:solidFill>
            </a:endParaRPr>
          </a:p>
          <a:p>
            <a:pPr>
              <a:lnSpc>
                <a:spcPct val="90000"/>
              </a:lnSpc>
            </a:pPr>
            <a:r>
              <a:rPr lang="en-US" sz="2000" dirty="0">
                <a:solidFill>
                  <a:srgbClr val="00B0F0"/>
                </a:solidFill>
              </a:rPr>
              <a:t>Theory of Protein Crystallization and protein-protein interaction</a:t>
            </a:r>
          </a:p>
          <a:p>
            <a:pPr>
              <a:lnSpc>
                <a:spcPct val="90000"/>
              </a:lnSpc>
            </a:pPr>
            <a:endParaRPr lang="en-US" sz="2000" dirty="0">
              <a:solidFill>
                <a:srgbClr val="00B0F0"/>
              </a:solidFill>
            </a:endParaRPr>
          </a:p>
          <a:p>
            <a:pPr>
              <a:lnSpc>
                <a:spcPct val="90000"/>
              </a:lnSpc>
            </a:pPr>
            <a:r>
              <a:rPr lang="en-US" sz="2000" dirty="0">
                <a:solidFill>
                  <a:srgbClr val="FF0000"/>
                </a:solidFill>
              </a:rPr>
              <a:t>Molecular Debye-</a:t>
            </a:r>
            <a:r>
              <a:rPr lang="en-US" sz="2000" dirty="0" err="1">
                <a:solidFill>
                  <a:srgbClr val="FF0000"/>
                </a:solidFill>
              </a:rPr>
              <a:t>Huckel</a:t>
            </a:r>
            <a:r>
              <a:rPr lang="en-US" sz="2000" dirty="0">
                <a:solidFill>
                  <a:srgbClr val="FF0000"/>
                </a:solidFill>
              </a:rPr>
              <a:t> theory of ionic fluids</a:t>
            </a:r>
          </a:p>
          <a:p>
            <a:pPr>
              <a:lnSpc>
                <a:spcPct val="90000"/>
              </a:lnSpc>
            </a:pPr>
            <a:endParaRPr lang="en-US" sz="2000" dirty="0">
              <a:solidFill>
                <a:srgbClr val="FF0000"/>
              </a:solidFill>
            </a:endParaRPr>
          </a:p>
          <a:p>
            <a:pPr>
              <a:lnSpc>
                <a:spcPct val="90000"/>
              </a:lnSpc>
            </a:pPr>
            <a:r>
              <a:rPr lang="en-US" sz="2000" dirty="0">
                <a:solidFill>
                  <a:srgbClr val="FF0000"/>
                </a:solidFill>
              </a:rPr>
              <a:t>Phase behaviors and nucleation</a:t>
            </a:r>
          </a:p>
          <a:p>
            <a:pPr>
              <a:lnSpc>
                <a:spcPct val="90000"/>
              </a:lnSpc>
            </a:pPr>
            <a:endParaRPr lang="en-US" sz="2000" dirty="0">
              <a:solidFill>
                <a:srgbClr val="FF0000"/>
              </a:solidFill>
            </a:endParaRPr>
          </a:p>
          <a:p>
            <a:pPr>
              <a:lnSpc>
                <a:spcPct val="90000"/>
              </a:lnSpc>
            </a:pPr>
            <a:r>
              <a:rPr lang="en-US" sz="2000" dirty="0">
                <a:solidFill>
                  <a:srgbClr val="FF0000"/>
                </a:solidFill>
              </a:rPr>
              <a:t>Sub-diffraction imaging using heterodyne and entangled photons</a:t>
            </a:r>
          </a:p>
          <a:p>
            <a:pPr>
              <a:lnSpc>
                <a:spcPct val="90000"/>
              </a:lnSpc>
            </a:pPr>
            <a:endParaRPr lang="en-US" sz="2000" dirty="0">
              <a:solidFill>
                <a:srgbClr val="FF0000"/>
              </a:solidFill>
            </a:endParaRPr>
          </a:p>
          <a:p>
            <a:pPr>
              <a:lnSpc>
                <a:spcPct val="90000"/>
              </a:lnSpc>
            </a:pPr>
            <a:r>
              <a:rPr lang="en-US" sz="2000" dirty="0">
                <a:solidFill>
                  <a:srgbClr val="FF0000"/>
                </a:solidFill>
              </a:rPr>
              <a:t>Studies of </a:t>
            </a:r>
            <a:r>
              <a:rPr lang="en-US" sz="2000" dirty="0" err="1">
                <a:solidFill>
                  <a:srgbClr val="FF0000"/>
                </a:solidFill>
              </a:rPr>
              <a:t>nano</a:t>
            </a:r>
            <a:r>
              <a:rPr lang="en-US" sz="2000" dirty="0">
                <a:solidFill>
                  <a:srgbClr val="FF0000"/>
                </a:solidFill>
              </a:rPr>
              <a:t>-domains of supercooled liquids using machine learning</a:t>
            </a:r>
          </a:p>
          <a:p>
            <a:pPr>
              <a:lnSpc>
                <a:spcPct val="90000"/>
              </a:lnSpc>
            </a:pPr>
            <a:endParaRPr lang="en-US" sz="2800" dirty="0"/>
          </a:p>
        </p:txBody>
      </p:sp>
      <p:sp>
        <p:nvSpPr>
          <p:cNvPr id="148483" name="Text Box 3"/>
          <p:cNvSpPr txBox="1">
            <a:spLocks noChangeArrowheads="1"/>
          </p:cNvSpPr>
          <p:nvPr/>
        </p:nvSpPr>
        <p:spPr bwMode="auto">
          <a:xfrm>
            <a:off x="2514600" y="0"/>
            <a:ext cx="7162800" cy="1036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609600" indent="-609600">
              <a:spcBef>
                <a:spcPct val="0"/>
              </a:spcBef>
              <a:defRPr>
                <a:solidFill>
                  <a:schemeClr val="tx1"/>
                </a:solidFill>
                <a:latin typeface="Arial" charset="0"/>
                <a:ea typeface="ＭＳ Ｐゴシック" charset="0"/>
              </a:defRPr>
            </a:lvl1pPr>
            <a:lvl2pPr>
              <a:spcBef>
                <a:spcPct val="0"/>
              </a:spcBef>
              <a:defRPr>
                <a:solidFill>
                  <a:schemeClr val="tx1"/>
                </a:solidFill>
                <a:latin typeface="Arial" charset="0"/>
                <a:ea typeface="ＭＳ Ｐゴシック" charset="0"/>
              </a:defRPr>
            </a:lvl2pPr>
            <a:lvl3pPr>
              <a:spcBef>
                <a:spcPct val="0"/>
              </a:spcBef>
              <a:defRPr>
                <a:solidFill>
                  <a:schemeClr val="tx1"/>
                </a:solidFill>
                <a:latin typeface="Arial" charset="0"/>
                <a:ea typeface="ＭＳ Ｐゴシック" charset="0"/>
              </a:defRPr>
            </a:lvl3pPr>
            <a:lvl4pPr>
              <a:spcBef>
                <a:spcPct val="0"/>
              </a:spcBef>
              <a:defRPr>
                <a:solidFill>
                  <a:schemeClr val="tx1"/>
                </a:solidFill>
                <a:latin typeface="Arial" charset="0"/>
                <a:ea typeface="ＭＳ Ｐゴシック" charset="0"/>
              </a:defRPr>
            </a:lvl4pPr>
            <a:lvl5pPr>
              <a:spcBef>
                <a:spcPct val="0"/>
              </a:spcBef>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fontAlgn="base">
              <a:spcBef>
                <a:spcPct val="50000"/>
              </a:spcBef>
              <a:spcAft>
                <a:spcPct val="0"/>
              </a:spcAft>
            </a:pPr>
            <a:r>
              <a:rPr lang="en-US" sz="3200" dirty="0">
                <a:solidFill>
                  <a:srgbClr val="000000"/>
                </a:solidFill>
                <a:effectLst>
                  <a:outerShdw blurRad="38100" dist="38100" dir="2700000" algn="tl">
                    <a:srgbClr val="DDDDDD"/>
                  </a:outerShdw>
                </a:effectLst>
              </a:rPr>
              <a:t>        Research in Song</a:t>
            </a:r>
            <a:r>
              <a:rPr lang="ja-JP" altLang="en-US" sz="3200" dirty="0">
                <a:solidFill>
                  <a:srgbClr val="000000"/>
                </a:solidFill>
                <a:effectLst>
                  <a:outerShdw blurRad="38100" dist="38100" dir="2700000" algn="tl">
                    <a:srgbClr val="DDDDDD"/>
                  </a:outerShdw>
                </a:effectLst>
                <a:latin typeface="Arial"/>
              </a:rPr>
              <a:t>’</a:t>
            </a:r>
            <a:r>
              <a:rPr lang="en-US" sz="3200" dirty="0">
                <a:solidFill>
                  <a:srgbClr val="000000"/>
                </a:solidFill>
                <a:effectLst>
                  <a:outerShdw blurRad="38100" dist="38100" dir="2700000" algn="tl">
                    <a:srgbClr val="DDDDDD"/>
                  </a:outerShdw>
                </a:effectLst>
              </a:rPr>
              <a:t>s Group</a:t>
            </a:r>
          </a:p>
          <a:p>
            <a:pPr fontAlgn="base">
              <a:spcBef>
                <a:spcPct val="50000"/>
              </a:spcBef>
              <a:spcAft>
                <a:spcPct val="0"/>
              </a:spcAft>
            </a:pPr>
            <a:r>
              <a:rPr lang="en-US" sz="2000" dirty="0">
                <a:solidFill>
                  <a:srgbClr val="333399"/>
                </a:solidFill>
                <a:effectLst>
                  <a:outerShdw blurRad="38100" dist="38100" dir="2700000" algn="tl">
                    <a:srgbClr val="DDDDDD"/>
                  </a:outerShdw>
                </a:effectLst>
              </a:rPr>
              <a:t>Statistical Mechanics and Biophysics at Iowa State University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erson smiling in front of a bookshelf&#10;&#10;AI-generated content may be incorrect.">
            <a:extLst>
              <a:ext uri="{FF2B5EF4-FFF2-40B4-BE49-F238E27FC236}">
                <a16:creationId xmlns:a16="http://schemas.microsoft.com/office/drawing/2014/main" id="{2E10ED36-AA22-1689-0441-2F1554DE75FB}"/>
              </a:ext>
            </a:extLst>
          </p:cNvPr>
          <p:cNvPicPr>
            <a:picLocks noChangeAspect="1"/>
          </p:cNvPicPr>
          <p:nvPr/>
        </p:nvPicPr>
        <p:blipFill>
          <a:blip r:embed="rId3"/>
          <a:stretch>
            <a:fillRect/>
          </a:stretch>
        </p:blipFill>
        <p:spPr>
          <a:xfrm>
            <a:off x="496846" y="203886"/>
            <a:ext cx="2418836" cy="3225114"/>
          </a:xfrm>
          <a:prstGeom prst="rect">
            <a:avLst/>
          </a:prstGeom>
        </p:spPr>
      </p:pic>
      <p:sp>
        <p:nvSpPr>
          <p:cNvPr id="5" name="Content Placeholder 4">
            <a:extLst>
              <a:ext uri="{FF2B5EF4-FFF2-40B4-BE49-F238E27FC236}">
                <a16:creationId xmlns:a16="http://schemas.microsoft.com/office/drawing/2014/main" id="{5C2E8D7D-D2EE-9A72-1003-1AFDB8C97180}"/>
              </a:ext>
            </a:extLst>
          </p:cNvPr>
          <p:cNvSpPr txBox="1">
            <a:spLocks/>
          </p:cNvSpPr>
          <p:nvPr/>
        </p:nvSpPr>
        <p:spPr>
          <a:xfrm>
            <a:off x="304800" y="3580371"/>
            <a:ext cx="4419600" cy="2059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Scientist II, Ames National Laboratory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Adjunct assistant professor, Department of Chemistry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pxu@iastate.edu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5"/>
              </a:rPr>
              <a:t>pxu@ameslab.gov</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B78307C8-66D5-FF5C-F95A-A48966B3CEEE}"/>
              </a:ext>
            </a:extLst>
          </p:cNvPr>
          <p:cNvSpPr txBox="1">
            <a:spLocks/>
          </p:cNvSpPr>
          <p:nvPr/>
        </p:nvSpPr>
        <p:spPr>
          <a:xfrm>
            <a:off x="4179718" y="762000"/>
            <a:ext cx="7982465"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your area of research?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Theoretical and Computational Chemistry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developer of General Atomic and Molecular Electronic Structure System (GAMESS) package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scaling electronic structure theory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high-performance computing and energy efficient computing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Research Interests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Protein-ligand interactions; drug design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catalysis modeling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Radical chemistry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Quantum computing  and machine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How do you relax at the end of the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Play with my kid; play games</a:t>
            </a:r>
          </a:p>
        </p:txBody>
      </p:sp>
      <p:pic>
        <p:nvPicPr>
          <p:cNvPr id="7" name="Picture 6" descr="A group of people running&#10;&#10;Description automatically generated">
            <a:extLst>
              <a:ext uri="{FF2B5EF4-FFF2-40B4-BE49-F238E27FC236}">
                <a16:creationId xmlns:a16="http://schemas.microsoft.com/office/drawing/2014/main" id="{D6E31A3A-315D-2AED-2A7E-92A6C7F99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79172"/>
            <a:ext cx="1681596" cy="914400"/>
          </a:xfrm>
          <a:prstGeom prst="rect">
            <a:avLst/>
          </a:prstGeom>
        </p:spPr>
      </p:pic>
    </p:spTree>
    <p:extLst>
      <p:ext uri="{BB962C8B-B14F-4D97-AF65-F5344CB8AC3E}">
        <p14:creationId xmlns:p14="http://schemas.microsoft.com/office/powerpoint/2010/main" val="96261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B2BC73-9628-6064-883E-F4A226BE9D1A}"/>
              </a:ext>
            </a:extLst>
          </p:cNvPr>
          <p:cNvSpPr txBox="1"/>
          <p:nvPr/>
        </p:nvSpPr>
        <p:spPr>
          <a:xfrm>
            <a:off x="140676" y="148352"/>
            <a:ext cx="6502400" cy="913199"/>
          </a:xfrm>
          <a:prstGeom prst="rect">
            <a:avLst/>
          </a:prstGeom>
          <a:noFill/>
        </p:spPr>
        <p:txBody>
          <a:bodyPr wrap="square" rtlCol="0">
            <a:spAutoFit/>
          </a:bodyPr>
          <a:lstStyle/>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Myra Cohen</a:t>
            </a:r>
          </a:p>
          <a:p>
            <a:pP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Professor of Computer Science</a:t>
            </a:r>
          </a:p>
        </p:txBody>
      </p:sp>
      <p:sp>
        <p:nvSpPr>
          <p:cNvPr id="13" name="Rounded Rectangle 12">
            <a:extLst>
              <a:ext uri="{FF2B5EF4-FFF2-40B4-BE49-F238E27FC236}">
                <a16:creationId xmlns:a16="http://schemas.microsoft.com/office/drawing/2014/main" id="{BDF7E3A0-334D-D166-2636-4BF9F3708AF8}"/>
              </a:ext>
            </a:extLst>
          </p:cNvPr>
          <p:cNvSpPr/>
          <p:nvPr/>
        </p:nvSpPr>
        <p:spPr bwMode="auto">
          <a:xfrm>
            <a:off x="1117600" y="1274708"/>
            <a:ext cx="9652000" cy="4872093"/>
          </a:xfrm>
          <a:prstGeom prst="round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Building better software testing techniques to improve the quality of software</a:t>
            </a:r>
          </a:p>
          <a:p>
            <a:pP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         </a:t>
            </a:r>
            <a:r>
              <a:rPr lang="en-US" sz="2667" dirty="0" err="1">
                <a:solidFill>
                  <a:srgbClr val="C00000"/>
                </a:solidFill>
                <a:latin typeface="Arial" panose="020B0604020202020204" pitchFamily="34" charset="0"/>
                <a:cs typeface="Arial" panose="020B0604020202020204" pitchFamily="34" charset="0"/>
              </a:rPr>
              <a:t>LaVA</a:t>
            </a:r>
            <a:r>
              <a:rPr lang="en-US" sz="2667" dirty="0">
                <a:solidFill>
                  <a:srgbClr val="C00000"/>
                </a:solidFill>
                <a:latin typeface="Arial" panose="020B0604020202020204" pitchFamily="34" charset="0"/>
                <a:cs typeface="Arial" panose="020B0604020202020204" pitchFamily="34" charset="0"/>
              </a:rPr>
              <a:t>-Ops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Laboratory for Variability-Aware Assurance and Testing of Organic Programs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a:t>
            </a:r>
            <a:r>
              <a:rPr lang="en-US" sz="1867" dirty="0">
                <a:solidFill>
                  <a:srgbClr val="C00000"/>
                </a:solidFill>
                <a:latin typeface="Arial" panose="020B0604020202020204" pitchFamily="34" charset="0"/>
                <a:cs typeface="Arial" panose="020B0604020202020204" pitchFamily="34" charset="0"/>
              </a:rPr>
              <a:t>https://</a:t>
            </a:r>
            <a:r>
              <a:rPr lang="en-US" sz="1867" dirty="0" err="1">
                <a:solidFill>
                  <a:srgbClr val="C00000"/>
                </a:solidFill>
                <a:latin typeface="Arial" panose="020B0604020202020204" pitchFamily="34" charset="0"/>
                <a:cs typeface="Arial" panose="020B0604020202020204" pitchFamily="34" charset="0"/>
              </a:rPr>
              <a:t>faculty.sites.iastate.edu</a:t>
            </a:r>
            <a:r>
              <a:rPr lang="en-US" sz="1867" dirty="0">
                <a:solidFill>
                  <a:srgbClr val="C00000"/>
                </a:solidFill>
                <a:latin typeface="Arial" panose="020B0604020202020204" pitchFamily="34" charset="0"/>
                <a:cs typeface="Arial" panose="020B0604020202020204" pitchFamily="34" charset="0"/>
              </a:rPr>
              <a:t>/mcohen/research</a:t>
            </a: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p:txBody>
      </p:sp>
      <p:pic>
        <p:nvPicPr>
          <p:cNvPr id="15" name="Picture 14" descr="A person wearing glasses and a blue shirt&#10;&#10;AI-generated content may be incorrect.">
            <a:extLst>
              <a:ext uri="{FF2B5EF4-FFF2-40B4-BE49-F238E27FC236}">
                <a16:creationId xmlns:a16="http://schemas.microsoft.com/office/drawing/2014/main" id="{A561982B-DD8F-A5DC-2EBA-C0F303628D6D}"/>
              </a:ext>
            </a:extLst>
          </p:cNvPr>
          <p:cNvPicPr>
            <a:picLocks noChangeAspect="1"/>
          </p:cNvPicPr>
          <p:nvPr/>
        </p:nvPicPr>
        <p:blipFill>
          <a:blip r:embed="rId2"/>
          <a:stretch>
            <a:fillRect/>
          </a:stretch>
        </p:blipFill>
        <p:spPr>
          <a:xfrm>
            <a:off x="11066585" y="142796"/>
            <a:ext cx="914400" cy="1143000"/>
          </a:xfrm>
          <a:prstGeom prst="rect">
            <a:avLst/>
          </a:prstGeom>
        </p:spPr>
      </p:pic>
      <p:cxnSp>
        <p:nvCxnSpPr>
          <p:cNvPr id="27" name="Straight Connector 26">
            <a:extLst>
              <a:ext uri="{FF2B5EF4-FFF2-40B4-BE49-F238E27FC236}">
                <a16:creationId xmlns:a16="http://schemas.microsoft.com/office/drawing/2014/main" id="{762285C6-8A85-07C9-021C-A5F5E5157D67}"/>
              </a:ext>
            </a:extLst>
          </p:cNvPr>
          <p:cNvCxnSpPr>
            <a:cxnSpLocks/>
          </p:cNvCxnSpPr>
          <p:nvPr/>
        </p:nvCxnSpPr>
        <p:spPr bwMode="auto">
          <a:xfrm flipV="1">
            <a:off x="179754" y="1092201"/>
            <a:ext cx="5001847" cy="195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2" name="Picture 31" descr="A computer and computer icons&#10;&#10;AI-generated content may be incorrect.">
            <a:extLst>
              <a:ext uri="{FF2B5EF4-FFF2-40B4-BE49-F238E27FC236}">
                <a16:creationId xmlns:a16="http://schemas.microsoft.com/office/drawing/2014/main" id="{42E47ED8-3851-5813-2BC2-4F85D0558D0F}"/>
              </a:ext>
            </a:extLst>
          </p:cNvPr>
          <p:cNvPicPr>
            <a:picLocks noChangeAspect="1"/>
          </p:cNvPicPr>
          <p:nvPr/>
        </p:nvPicPr>
        <p:blipFill>
          <a:blip r:embed="rId3"/>
          <a:stretch>
            <a:fillRect/>
          </a:stretch>
        </p:blipFill>
        <p:spPr>
          <a:xfrm>
            <a:off x="2929376" y="2627923"/>
            <a:ext cx="6028449" cy="1602155"/>
          </a:xfrm>
          <a:prstGeom prst="rect">
            <a:avLst/>
          </a:prstGeom>
        </p:spPr>
      </p:pic>
      <p:pic>
        <p:nvPicPr>
          <p:cNvPr id="36" name="Picture 35">
            <a:extLst>
              <a:ext uri="{FF2B5EF4-FFF2-40B4-BE49-F238E27FC236}">
                <a16:creationId xmlns:a16="http://schemas.microsoft.com/office/drawing/2014/main" id="{5E231FD9-668A-0B35-D398-BB898E1EEA48}"/>
              </a:ext>
            </a:extLst>
          </p:cNvPr>
          <p:cNvPicPr>
            <a:picLocks noChangeAspect="1"/>
          </p:cNvPicPr>
          <p:nvPr/>
        </p:nvPicPr>
        <p:blipFill>
          <a:blip r:embed="rId4"/>
          <a:stretch>
            <a:fillRect/>
          </a:stretch>
        </p:blipFill>
        <p:spPr>
          <a:xfrm>
            <a:off x="1828800" y="4851401"/>
            <a:ext cx="277091" cy="1015999"/>
          </a:xfrm>
          <a:prstGeom prst="rect">
            <a:avLst/>
          </a:prstGeom>
        </p:spPr>
      </p:pic>
    </p:spTree>
    <p:extLst>
      <p:ext uri="{BB962C8B-B14F-4D97-AF65-F5344CB8AC3E}">
        <p14:creationId xmlns:p14="http://schemas.microsoft.com/office/powerpoint/2010/main" val="187494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0748-BE3F-332D-5704-9F2A1459DBC5}"/>
            </a:ext>
          </a:extLst>
        </p:cNvPr>
        <p:cNvGrpSpPr/>
        <p:nvPr/>
      </p:nvGrpSpPr>
      <p:grpSpPr>
        <a:xfrm>
          <a:off x="0" y="0"/>
          <a:ext cx="0" cy="0"/>
          <a:chOff x="0" y="0"/>
          <a:chExt cx="0" cy="0"/>
        </a:xfrm>
      </p:grpSpPr>
      <p:pic>
        <p:nvPicPr>
          <p:cNvPr id="17" name="Picture 16" descr="A person wearing glasses and a blue jacket&#10;&#10;AI-generated content may be incorrect.">
            <a:extLst>
              <a:ext uri="{FF2B5EF4-FFF2-40B4-BE49-F238E27FC236}">
                <a16:creationId xmlns:a16="http://schemas.microsoft.com/office/drawing/2014/main" id="{2568ADE0-0F32-2A97-1DB3-25420B99894A}"/>
              </a:ext>
            </a:extLst>
          </p:cNvPr>
          <p:cNvPicPr>
            <a:picLocks noChangeAspect="1"/>
          </p:cNvPicPr>
          <p:nvPr/>
        </p:nvPicPr>
        <p:blipFill>
          <a:blip r:embed="rId2"/>
          <a:stretch>
            <a:fillRect/>
          </a:stretch>
        </p:blipFill>
        <p:spPr>
          <a:xfrm>
            <a:off x="384496" y="312377"/>
            <a:ext cx="1040461" cy="1633412"/>
          </a:xfrm>
          <a:prstGeom prst="rect">
            <a:avLst/>
          </a:prstGeom>
        </p:spPr>
      </p:pic>
      <p:sp>
        <p:nvSpPr>
          <p:cNvPr id="18" name="Rounded Rectangle 17">
            <a:extLst>
              <a:ext uri="{FF2B5EF4-FFF2-40B4-BE49-F238E27FC236}">
                <a16:creationId xmlns:a16="http://schemas.microsoft.com/office/drawing/2014/main" id="{26717CB2-F234-EE77-FF81-C5283295F824}"/>
              </a:ext>
            </a:extLst>
          </p:cNvPr>
          <p:cNvSpPr/>
          <p:nvPr/>
        </p:nvSpPr>
        <p:spPr bwMode="auto">
          <a:xfrm>
            <a:off x="4728398" y="599426"/>
            <a:ext cx="2735205" cy="95909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400" dirty="0">
                <a:solidFill>
                  <a:srgbClr val="000000"/>
                </a:solidFill>
                <a:latin typeface="Arial" panose="020B0604020202020204" pitchFamily="34" charset="0"/>
                <a:cs typeface="Arial" panose="020B0604020202020204" pitchFamily="34" charset="0"/>
              </a:rPr>
              <a:t>Correct Scientific Software</a:t>
            </a:r>
          </a:p>
          <a:p>
            <a:pPr algn="ctr" defTabSz="1219170" eaLnBrk="0" fontAlgn="base" hangingPunct="0">
              <a:spcBef>
                <a:spcPct val="0"/>
              </a:spcBef>
              <a:spcAft>
                <a:spcPct val="0"/>
              </a:spcAft>
            </a:pPr>
            <a:endParaRPr lang="en-US" sz="3200" dirty="0">
              <a:solidFill>
                <a:srgbClr val="000000"/>
              </a:solidFill>
              <a:latin typeface="Times" charset="0"/>
            </a:endParaRPr>
          </a:p>
        </p:txBody>
      </p:sp>
      <p:sp>
        <p:nvSpPr>
          <p:cNvPr id="22" name="Rounded Rectangle 21">
            <a:extLst>
              <a:ext uri="{FF2B5EF4-FFF2-40B4-BE49-F238E27FC236}">
                <a16:creationId xmlns:a16="http://schemas.microsoft.com/office/drawing/2014/main" id="{CF8AE480-BC26-5E72-3CC6-5F641375DDA1}"/>
              </a:ext>
            </a:extLst>
          </p:cNvPr>
          <p:cNvSpPr/>
          <p:nvPr/>
        </p:nvSpPr>
        <p:spPr bwMode="auto">
          <a:xfrm>
            <a:off x="1041398" y="5257800"/>
            <a:ext cx="10515599" cy="609600"/>
          </a:xfrm>
          <a:prstGeom prst="roundRect">
            <a:avLst/>
          </a:prstGeom>
          <a:solidFill>
            <a:schemeClr val="accent5">
              <a:lumMod val="9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3200" dirty="0">
                <a:solidFill>
                  <a:srgbClr val="7030A0"/>
                </a:solidFill>
                <a:latin typeface="Arial" panose="020B0604020202020204" pitchFamily="34" charset="0"/>
                <a:cs typeface="Arial" panose="020B0604020202020204" pitchFamily="34" charset="0"/>
              </a:rPr>
              <a:t>++ Computational Chemistry and Quantum Computing</a:t>
            </a:r>
          </a:p>
        </p:txBody>
      </p:sp>
      <p:sp>
        <p:nvSpPr>
          <p:cNvPr id="23" name="Right Arrow 22">
            <a:extLst>
              <a:ext uri="{FF2B5EF4-FFF2-40B4-BE49-F238E27FC236}">
                <a16:creationId xmlns:a16="http://schemas.microsoft.com/office/drawing/2014/main" id="{8867259E-AA55-551C-BF60-AAAA3488B4D1}"/>
              </a:ext>
            </a:extLst>
          </p:cNvPr>
          <p:cNvSpPr/>
          <p:nvPr/>
        </p:nvSpPr>
        <p:spPr bwMode="auto">
          <a:xfrm>
            <a:off x="3665503" y="1687274"/>
            <a:ext cx="5267389" cy="283877"/>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000000"/>
              </a:solidFill>
              <a:latin typeface="Times" charset="0"/>
            </a:endParaRPr>
          </a:p>
        </p:txBody>
      </p:sp>
      <p:pic>
        <p:nvPicPr>
          <p:cNvPr id="25" name="Picture 24" descr="A cat sitting on a computer&#10;&#10;AI-generated content may be incorrect.">
            <a:extLst>
              <a:ext uri="{FF2B5EF4-FFF2-40B4-BE49-F238E27FC236}">
                <a16:creationId xmlns:a16="http://schemas.microsoft.com/office/drawing/2014/main" id="{8ADAFF83-41E5-135F-F071-20A9F6E1800D}"/>
              </a:ext>
            </a:extLst>
          </p:cNvPr>
          <p:cNvPicPr>
            <a:picLocks noChangeAspect="1"/>
          </p:cNvPicPr>
          <p:nvPr/>
        </p:nvPicPr>
        <p:blipFill>
          <a:blip r:embed="rId3"/>
          <a:stretch>
            <a:fillRect/>
          </a:stretch>
        </p:blipFill>
        <p:spPr>
          <a:xfrm>
            <a:off x="10066092" y="529700"/>
            <a:ext cx="1738616" cy="1144379"/>
          </a:xfrm>
          <a:prstGeom prst="rect">
            <a:avLst/>
          </a:prstGeom>
        </p:spPr>
      </p:pic>
      <p:pic>
        <p:nvPicPr>
          <p:cNvPr id="34" name="Picture 33" descr="A computer screen shot of a program&#10;&#10;AI-generated content may be incorrect.">
            <a:extLst>
              <a:ext uri="{FF2B5EF4-FFF2-40B4-BE49-F238E27FC236}">
                <a16:creationId xmlns:a16="http://schemas.microsoft.com/office/drawing/2014/main" id="{287958D8-738E-F722-62A1-4D44DCDD3505}"/>
              </a:ext>
            </a:extLst>
          </p:cNvPr>
          <p:cNvPicPr>
            <a:picLocks noChangeAspect="1"/>
          </p:cNvPicPr>
          <p:nvPr/>
        </p:nvPicPr>
        <p:blipFill>
          <a:blip r:embed="rId4"/>
          <a:stretch>
            <a:fillRect/>
          </a:stretch>
        </p:blipFill>
        <p:spPr>
          <a:xfrm>
            <a:off x="548917" y="2472325"/>
            <a:ext cx="3290312" cy="1828800"/>
          </a:xfrm>
          <a:prstGeom prst="rect">
            <a:avLst/>
          </a:prstGeom>
        </p:spPr>
      </p:pic>
      <p:sp>
        <p:nvSpPr>
          <p:cNvPr id="2" name="Rounded Rectangle 1">
            <a:extLst>
              <a:ext uri="{FF2B5EF4-FFF2-40B4-BE49-F238E27FC236}">
                <a16:creationId xmlns:a16="http://schemas.microsoft.com/office/drawing/2014/main" id="{C1D4F1CE-48DB-E284-690A-DF0B454DDA83}"/>
              </a:ext>
            </a:extLst>
          </p:cNvPr>
          <p:cNvSpPr/>
          <p:nvPr/>
        </p:nvSpPr>
        <p:spPr bwMode="auto">
          <a:xfrm>
            <a:off x="304801" y="4465427"/>
            <a:ext cx="3934636"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Chemical Reaction Networks</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3" name="Rounded Rectangle 2">
            <a:extLst>
              <a:ext uri="{FF2B5EF4-FFF2-40B4-BE49-F238E27FC236}">
                <a16:creationId xmlns:a16="http://schemas.microsoft.com/office/drawing/2014/main" id="{CEA22774-2A45-E205-1F2E-FAE1B5919017}"/>
              </a:ext>
            </a:extLst>
          </p:cNvPr>
          <p:cNvSpPr/>
          <p:nvPr/>
        </p:nvSpPr>
        <p:spPr bwMode="auto">
          <a:xfrm>
            <a:off x="51816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Synthetic Biology</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4" name="Rounded Rectangle 3">
            <a:extLst>
              <a:ext uri="{FF2B5EF4-FFF2-40B4-BE49-F238E27FC236}">
                <a16:creationId xmlns:a16="http://schemas.microsoft.com/office/drawing/2014/main" id="{768374AD-F9C6-3C7E-DD61-55A735139DAD}"/>
              </a:ext>
            </a:extLst>
          </p:cNvPr>
          <p:cNvSpPr/>
          <p:nvPr/>
        </p:nvSpPr>
        <p:spPr bwMode="auto">
          <a:xfrm>
            <a:off x="90424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Predictive Biology</a:t>
            </a:r>
          </a:p>
          <a:p>
            <a:pPr defTabSz="1219170" eaLnBrk="0" fontAlgn="base" hangingPunct="0">
              <a:spcBef>
                <a:spcPct val="0"/>
              </a:spcBef>
              <a:spcAft>
                <a:spcPct val="0"/>
              </a:spcAft>
            </a:pPr>
            <a:endParaRPr lang="en-US" sz="3200" dirty="0">
              <a:solidFill>
                <a:srgbClr val="000000"/>
              </a:solidFill>
              <a:latin typeface="Times" charset="0"/>
            </a:endParaRPr>
          </a:p>
        </p:txBody>
      </p:sp>
      <p:pic>
        <p:nvPicPr>
          <p:cNvPr id="7" name="Picture 6" descr="A screenshot of a computer&#10;&#10;AI-generated content may be incorrect.">
            <a:extLst>
              <a:ext uri="{FF2B5EF4-FFF2-40B4-BE49-F238E27FC236}">
                <a16:creationId xmlns:a16="http://schemas.microsoft.com/office/drawing/2014/main" id="{28430FAC-7463-6EF9-C200-DB1E71598E87}"/>
              </a:ext>
            </a:extLst>
          </p:cNvPr>
          <p:cNvPicPr>
            <a:picLocks noChangeAspect="1"/>
          </p:cNvPicPr>
          <p:nvPr/>
        </p:nvPicPr>
        <p:blipFill>
          <a:blip r:embed="rId5"/>
          <a:stretch>
            <a:fillRect/>
          </a:stretch>
        </p:blipFill>
        <p:spPr>
          <a:xfrm>
            <a:off x="8424653" y="2472325"/>
            <a:ext cx="3411748" cy="1828800"/>
          </a:xfrm>
          <a:prstGeom prst="rect">
            <a:avLst/>
          </a:prstGeom>
        </p:spPr>
      </p:pic>
      <p:pic>
        <p:nvPicPr>
          <p:cNvPr id="9" name="Picture 8" descr="A diagram of a dna block diagram&#10;&#10;AI-generated content may be incorrect.">
            <a:extLst>
              <a:ext uri="{FF2B5EF4-FFF2-40B4-BE49-F238E27FC236}">
                <a16:creationId xmlns:a16="http://schemas.microsoft.com/office/drawing/2014/main" id="{CD380BC8-DB37-072E-FAA9-994379F543BC}"/>
              </a:ext>
            </a:extLst>
          </p:cNvPr>
          <p:cNvPicPr>
            <a:picLocks noChangeAspect="1"/>
          </p:cNvPicPr>
          <p:nvPr/>
        </p:nvPicPr>
        <p:blipFill>
          <a:blip r:embed="rId6"/>
          <a:stretch>
            <a:fillRect/>
          </a:stretch>
        </p:blipFill>
        <p:spPr>
          <a:xfrm>
            <a:off x="4165600" y="2611560"/>
            <a:ext cx="4267197" cy="1845923"/>
          </a:xfrm>
          <a:prstGeom prst="rect">
            <a:avLst/>
          </a:prstGeom>
        </p:spPr>
      </p:pic>
    </p:spTree>
    <p:extLst>
      <p:ext uri="{BB962C8B-B14F-4D97-AF65-F5344CB8AC3E}">
        <p14:creationId xmlns:p14="http://schemas.microsoft.com/office/powerpoint/2010/main" val="402802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tree&#10;&#10;Description automatically generated">
            <a:extLst>
              <a:ext uri="{FF2B5EF4-FFF2-40B4-BE49-F238E27FC236}">
                <a16:creationId xmlns:a16="http://schemas.microsoft.com/office/drawing/2014/main" id="{F07F64AB-8DAD-6C2B-F06B-D0E0F4E5E6E6}"/>
              </a:ext>
            </a:extLst>
          </p:cNvPr>
          <p:cNvPicPr>
            <a:picLocks noChangeAspect="1"/>
          </p:cNvPicPr>
          <p:nvPr/>
        </p:nvPicPr>
        <p:blipFill>
          <a:blip r:embed="rId3"/>
          <a:stretch>
            <a:fillRect/>
          </a:stretch>
        </p:blipFill>
        <p:spPr>
          <a:xfrm>
            <a:off x="604508" y="1850020"/>
            <a:ext cx="11125200" cy="3454400"/>
          </a:xfrm>
          <a:prstGeom prst="rect">
            <a:avLst/>
          </a:prstGeom>
        </p:spPr>
      </p:pic>
      <p:sp>
        <p:nvSpPr>
          <p:cNvPr id="18" name="TextBox 17">
            <a:extLst>
              <a:ext uri="{FF2B5EF4-FFF2-40B4-BE49-F238E27FC236}">
                <a16:creationId xmlns:a16="http://schemas.microsoft.com/office/drawing/2014/main" id="{6FF5DE6E-D310-5B35-E13F-ED99EDF90E2D}"/>
              </a:ext>
            </a:extLst>
          </p:cNvPr>
          <p:cNvSpPr txBox="1"/>
          <p:nvPr/>
        </p:nvSpPr>
        <p:spPr>
          <a:xfrm>
            <a:off x="1551831" y="212749"/>
            <a:ext cx="975523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Computation, AI &amp; Theory-Driven Biophysics (</a:t>
            </a:r>
            <a:r>
              <a:rPr kumimoji="0" lang="en-US" sz="28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CATBio</a:t>
            </a: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 )</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AD5A2F4-225D-3F1E-6EE4-18C8FD47FD02}"/>
              </a:ext>
            </a:extLst>
          </p:cNvPr>
          <p:cNvSpPr txBox="1"/>
          <p:nvPr/>
        </p:nvSpPr>
        <p:spPr>
          <a:xfrm>
            <a:off x="622713" y="944946"/>
            <a:ext cx="389837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1. Allostery, sensing and adaptation of protein dynamics to environments</a:t>
            </a:r>
          </a:p>
        </p:txBody>
      </p:sp>
      <p:sp>
        <p:nvSpPr>
          <p:cNvPr id="21" name="TextBox 20">
            <a:extLst>
              <a:ext uri="{FF2B5EF4-FFF2-40B4-BE49-F238E27FC236}">
                <a16:creationId xmlns:a16="http://schemas.microsoft.com/office/drawing/2014/main" id="{32A30614-E14B-3625-4C9F-7C337678259D}"/>
              </a:ext>
            </a:extLst>
          </p:cNvPr>
          <p:cNvSpPr txBox="1"/>
          <p:nvPr/>
        </p:nvSpPr>
        <p:spPr>
          <a:xfrm>
            <a:off x="8242492" y="946367"/>
            <a:ext cx="34290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3. Mesoscale models of chromatin organization and dynamics</a:t>
            </a:r>
          </a:p>
        </p:txBody>
      </p:sp>
      <p:sp>
        <p:nvSpPr>
          <p:cNvPr id="23" name="TextBox 22">
            <a:extLst>
              <a:ext uri="{FF2B5EF4-FFF2-40B4-BE49-F238E27FC236}">
                <a16:creationId xmlns:a16="http://schemas.microsoft.com/office/drawing/2014/main" id="{CBAEDD5F-1F81-AF53-3931-F2F8DD12D8F5}"/>
              </a:ext>
            </a:extLst>
          </p:cNvPr>
          <p:cNvSpPr txBox="1"/>
          <p:nvPr/>
        </p:nvSpPr>
        <p:spPr>
          <a:xfrm>
            <a:off x="4714938" y="944946"/>
            <a:ext cx="34290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2. Dynamics and thermodynamics of biomolecular condensates</a:t>
            </a:r>
          </a:p>
        </p:txBody>
      </p:sp>
      <p:sp>
        <p:nvSpPr>
          <p:cNvPr id="24" name="TextBox 23">
            <a:extLst>
              <a:ext uri="{FF2B5EF4-FFF2-40B4-BE49-F238E27FC236}">
                <a16:creationId xmlns:a16="http://schemas.microsoft.com/office/drawing/2014/main" id="{331A6AD4-89CB-A526-882D-1AC8C2EE123D}"/>
              </a:ext>
            </a:extLst>
          </p:cNvPr>
          <p:cNvSpPr txBox="1"/>
          <p:nvPr/>
        </p:nvSpPr>
        <p:spPr>
          <a:xfrm>
            <a:off x="604508" y="5563163"/>
            <a:ext cx="388608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MD simulations,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bioinformatics, AI</a:t>
            </a:r>
          </a:p>
        </p:txBody>
      </p:sp>
      <p:sp>
        <p:nvSpPr>
          <p:cNvPr id="25" name="TextBox 24">
            <a:extLst>
              <a:ext uri="{FF2B5EF4-FFF2-40B4-BE49-F238E27FC236}">
                <a16:creationId xmlns:a16="http://schemas.microsoft.com/office/drawing/2014/main" id="{AA2D7EA7-8604-1239-305F-7AB41270095E}"/>
              </a:ext>
            </a:extLst>
          </p:cNvPr>
          <p:cNvSpPr txBox="1"/>
          <p:nvPr/>
        </p:nvSpPr>
        <p:spPr>
          <a:xfrm>
            <a:off x="4673223" y="5367978"/>
            <a:ext cx="347073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MD simulations,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Soft-matter theory,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Model development</a:t>
            </a:r>
          </a:p>
        </p:txBody>
      </p:sp>
      <p:sp>
        <p:nvSpPr>
          <p:cNvPr id="26" name="TextBox 25">
            <a:extLst>
              <a:ext uri="{FF2B5EF4-FFF2-40B4-BE49-F238E27FC236}">
                <a16:creationId xmlns:a16="http://schemas.microsoft.com/office/drawing/2014/main" id="{A555AA9B-8DF2-29BB-CC8B-772E1E5C9D7C}"/>
              </a:ext>
            </a:extLst>
          </p:cNvPr>
          <p:cNvSpPr txBox="1"/>
          <p:nvPr/>
        </p:nvSpPr>
        <p:spPr>
          <a:xfrm>
            <a:off x="8308391" y="5383590"/>
            <a:ext cx="33502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Phase-field and reaction-diffusion simulations,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model development </a:t>
            </a:r>
          </a:p>
        </p:txBody>
      </p:sp>
    </p:spTree>
    <p:extLst>
      <p:ext uri="{BB962C8B-B14F-4D97-AF65-F5344CB8AC3E}">
        <p14:creationId xmlns:p14="http://schemas.microsoft.com/office/powerpoint/2010/main" val="183900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at a table&#10;&#10;Description automatically generated">
            <a:extLst>
              <a:ext uri="{FF2B5EF4-FFF2-40B4-BE49-F238E27FC236}">
                <a16:creationId xmlns:a16="http://schemas.microsoft.com/office/drawing/2014/main" id="{E73DA0BB-6751-AA0B-9B05-3E45F02342DF}"/>
              </a:ext>
            </a:extLst>
          </p:cNvPr>
          <p:cNvPicPr>
            <a:picLocks noChangeAspect="1"/>
          </p:cNvPicPr>
          <p:nvPr/>
        </p:nvPicPr>
        <p:blipFill>
          <a:blip r:embed="rId3"/>
          <a:stretch>
            <a:fillRect/>
          </a:stretch>
        </p:blipFill>
        <p:spPr>
          <a:xfrm>
            <a:off x="1393304" y="1067997"/>
            <a:ext cx="3853266" cy="5137688"/>
          </a:xfrm>
          <a:prstGeom prst="rect">
            <a:avLst/>
          </a:prstGeom>
        </p:spPr>
      </p:pic>
      <p:pic>
        <p:nvPicPr>
          <p:cNvPr id="3" name="Picture 2" descr="A black background with grey text&#10;&#10;Description automatically generated">
            <a:extLst>
              <a:ext uri="{FF2B5EF4-FFF2-40B4-BE49-F238E27FC236}">
                <a16:creationId xmlns:a16="http://schemas.microsoft.com/office/drawing/2014/main" id="{A7FAEA96-397A-9408-FC2A-66E8B1427A0A}"/>
              </a:ext>
            </a:extLst>
          </p:cNvPr>
          <p:cNvPicPr>
            <a:picLocks noChangeAspect="1"/>
          </p:cNvPicPr>
          <p:nvPr/>
        </p:nvPicPr>
        <p:blipFill>
          <a:blip r:embed="rId4"/>
          <a:stretch>
            <a:fillRect/>
          </a:stretch>
        </p:blipFill>
        <p:spPr>
          <a:xfrm>
            <a:off x="5934307" y="4955204"/>
            <a:ext cx="3014953" cy="924226"/>
          </a:xfrm>
          <a:prstGeom prst="rect">
            <a:avLst/>
          </a:prstGeom>
        </p:spPr>
      </p:pic>
      <p:pic>
        <p:nvPicPr>
          <p:cNvPr id="4" name="Picture 3" descr="A grey and blue logo&#10;&#10;Description automatically generated">
            <a:extLst>
              <a:ext uri="{FF2B5EF4-FFF2-40B4-BE49-F238E27FC236}">
                <a16:creationId xmlns:a16="http://schemas.microsoft.com/office/drawing/2014/main" id="{45B2FA57-F7A2-394B-D343-58FE311972A4}"/>
              </a:ext>
            </a:extLst>
          </p:cNvPr>
          <p:cNvPicPr>
            <a:picLocks noChangeAspect="1"/>
          </p:cNvPicPr>
          <p:nvPr/>
        </p:nvPicPr>
        <p:blipFill>
          <a:blip r:embed="rId5"/>
          <a:stretch>
            <a:fillRect/>
          </a:stretch>
        </p:blipFill>
        <p:spPr>
          <a:xfrm>
            <a:off x="9569527" y="4916425"/>
            <a:ext cx="1470071" cy="1289260"/>
          </a:xfrm>
          <a:prstGeom prst="rect">
            <a:avLst/>
          </a:prstGeom>
        </p:spPr>
      </p:pic>
      <p:sp>
        <p:nvSpPr>
          <p:cNvPr id="5" name="TextBox 4">
            <a:extLst>
              <a:ext uri="{FF2B5EF4-FFF2-40B4-BE49-F238E27FC236}">
                <a16:creationId xmlns:a16="http://schemas.microsoft.com/office/drawing/2014/main" id="{DD4EB130-32FF-C16E-E3BA-7CE9160661E8}"/>
              </a:ext>
            </a:extLst>
          </p:cNvPr>
          <p:cNvSpPr txBox="1"/>
          <p:nvPr/>
        </p:nvSpPr>
        <p:spPr>
          <a:xfrm>
            <a:off x="4459059" y="186741"/>
            <a:ext cx="265322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PotoyanGroup</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8B6D21B-90A9-0A27-C2CA-A7DD21D3DA6F}"/>
              </a:ext>
            </a:extLst>
          </p:cNvPr>
          <p:cNvPicPr>
            <a:picLocks noChangeAspect="1"/>
          </p:cNvPicPr>
          <p:nvPr/>
        </p:nvPicPr>
        <p:blipFill>
          <a:blip r:embed="rId6"/>
          <a:stretch>
            <a:fillRect/>
          </a:stretch>
        </p:blipFill>
        <p:spPr>
          <a:xfrm>
            <a:off x="5934307" y="1591713"/>
            <a:ext cx="5105291" cy="2481739"/>
          </a:xfrm>
          <a:prstGeom prst="rect">
            <a:avLst/>
          </a:prstGeom>
        </p:spPr>
      </p:pic>
    </p:spTree>
    <p:extLst>
      <p:ext uri="{BB962C8B-B14F-4D97-AF65-F5344CB8AC3E}">
        <p14:creationId xmlns:p14="http://schemas.microsoft.com/office/powerpoint/2010/main" val="81233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lar pattern with colorful dots&#10;&#10;Description automatically generated with medium confidence">
            <a:extLst>
              <a:ext uri="{FF2B5EF4-FFF2-40B4-BE49-F238E27FC236}">
                <a16:creationId xmlns:a16="http://schemas.microsoft.com/office/drawing/2014/main" id="{A340DD47-B21A-D2B5-54CD-E0D96448A267}"/>
              </a:ext>
            </a:extLst>
          </p:cNvPr>
          <p:cNvPicPr>
            <a:picLocks noChangeAspect="1"/>
          </p:cNvPicPr>
          <p:nvPr/>
        </p:nvPicPr>
        <p:blipFill>
          <a:blip r:embed="rId2"/>
          <a:stretch>
            <a:fillRect/>
          </a:stretch>
        </p:blipFill>
        <p:spPr>
          <a:xfrm>
            <a:off x="3896320" y="1444353"/>
            <a:ext cx="3299764" cy="3296065"/>
          </a:xfrm>
          <a:prstGeom prst="rect">
            <a:avLst/>
          </a:prstGeom>
        </p:spPr>
      </p:pic>
      <p:pic>
        <p:nvPicPr>
          <p:cNvPr id="7" name="Picture 6" descr="A red sphere with blue and green objects inside&#10;&#10;Description automatically generated">
            <a:extLst>
              <a:ext uri="{FF2B5EF4-FFF2-40B4-BE49-F238E27FC236}">
                <a16:creationId xmlns:a16="http://schemas.microsoft.com/office/drawing/2014/main" id="{BE92B97E-6526-5D08-243D-B9FDA79DBC60}"/>
              </a:ext>
            </a:extLst>
          </p:cNvPr>
          <p:cNvPicPr>
            <a:picLocks noChangeAspect="1"/>
          </p:cNvPicPr>
          <p:nvPr/>
        </p:nvPicPr>
        <p:blipFill>
          <a:blip r:embed="rId3"/>
          <a:stretch>
            <a:fillRect/>
          </a:stretch>
        </p:blipFill>
        <p:spPr>
          <a:xfrm>
            <a:off x="7357257" y="1489789"/>
            <a:ext cx="3077745" cy="3178655"/>
          </a:xfrm>
          <a:prstGeom prst="rect">
            <a:avLst/>
          </a:prstGeom>
        </p:spPr>
      </p:pic>
      <p:pic>
        <p:nvPicPr>
          <p:cNvPr id="9" name="Picture 8" descr="A close up of a blue and green object&#10;&#10;Description automatically generated">
            <a:extLst>
              <a:ext uri="{FF2B5EF4-FFF2-40B4-BE49-F238E27FC236}">
                <a16:creationId xmlns:a16="http://schemas.microsoft.com/office/drawing/2014/main" id="{532CABCB-DB62-4CC9-CAE9-B1936684A338}"/>
              </a:ext>
            </a:extLst>
          </p:cNvPr>
          <p:cNvPicPr>
            <a:picLocks noChangeAspect="1"/>
          </p:cNvPicPr>
          <p:nvPr/>
        </p:nvPicPr>
        <p:blipFill>
          <a:blip r:embed="rId4"/>
          <a:stretch>
            <a:fillRect/>
          </a:stretch>
        </p:blipFill>
        <p:spPr>
          <a:xfrm>
            <a:off x="770794" y="1633736"/>
            <a:ext cx="2964353" cy="2917300"/>
          </a:xfrm>
          <a:prstGeom prst="rect">
            <a:avLst/>
          </a:prstGeom>
        </p:spPr>
      </p:pic>
      <p:sp>
        <p:nvSpPr>
          <p:cNvPr id="2" name="TextBox 1">
            <a:extLst>
              <a:ext uri="{FF2B5EF4-FFF2-40B4-BE49-F238E27FC236}">
                <a16:creationId xmlns:a16="http://schemas.microsoft.com/office/drawing/2014/main" id="{970EDC81-1743-9E3D-1D67-7E6C4CEF6EFB}"/>
              </a:ext>
            </a:extLst>
          </p:cNvPr>
          <p:cNvSpPr txBox="1"/>
          <p:nvPr/>
        </p:nvSpPr>
        <p:spPr>
          <a:xfrm>
            <a:off x="770794" y="1182743"/>
            <a:ext cx="417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01F710B-69C6-A2B0-9BAF-80EAA0D399EA}"/>
              </a:ext>
            </a:extLst>
          </p:cNvPr>
          <p:cNvSpPr txBox="1"/>
          <p:nvPr/>
        </p:nvSpPr>
        <p:spPr>
          <a:xfrm>
            <a:off x="7635469" y="1182743"/>
            <a:ext cx="44435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E8E3B6-2B24-3B2A-70A5-73EC22B3C03E}"/>
              </a:ext>
            </a:extLst>
          </p:cNvPr>
          <p:cNvSpPr txBox="1"/>
          <p:nvPr/>
        </p:nvSpPr>
        <p:spPr>
          <a:xfrm>
            <a:off x="4126607" y="1182743"/>
            <a:ext cx="42992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276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016-AmesLab-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348EE0C-A601-CF48-9B81-F486E548A6E8}" vid="{7D93419C-F079-1140-A894-241F72401715}"/>
    </a:ext>
  </a:extLst>
</a:theme>
</file>

<file path=ppt/theme/theme6.xml><?xml version="1.0" encoding="utf-8"?>
<a:theme xmlns:a="http://schemas.openxmlformats.org/drawingml/2006/main" name="1_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descreen-WithoutNumbers_2A" id="{57707441-2D5A-A54C-8319-7F48BA5445C3}" vid="{543CE89C-0ACC-804C-8D73-FB396957336E}"/>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TotalTime>
  <Words>1061</Words>
  <Application>Microsoft Macintosh PowerPoint</Application>
  <PresentationFormat>Widescreen</PresentationFormat>
  <Paragraphs>151</Paragraphs>
  <Slides>17</Slides>
  <Notes>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17</vt:i4>
      </vt:variant>
    </vt:vector>
  </HeadingPairs>
  <TitlesOfParts>
    <vt:vector size="33" baseType="lpstr">
      <vt:lpstr>Aptos</vt:lpstr>
      <vt:lpstr>Aptos Display</vt:lpstr>
      <vt:lpstr>Arial</vt:lpstr>
      <vt:lpstr>Calibri</vt:lpstr>
      <vt:lpstr>Calibri Light</vt:lpstr>
      <vt:lpstr>Helvetica Neue</vt:lpstr>
      <vt:lpstr>StarSymbol</vt:lpstr>
      <vt:lpstr>Times</vt:lpstr>
      <vt:lpstr>Univers 65</vt:lpstr>
      <vt:lpstr>Univers 67 CondensedBold</vt:lpstr>
      <vt:lpstr>Office Theme</vt:lpstr>
      <vt:lpstr>PowerPoint</vt:lpstr>
      <vt:lpstr>1_Office Theme</vt:lpstr>
      <vt:lpstr>Default Design</vt:lpstr>
      <vt:lpstr>2016-AmesLab-powerpoint-template</vt:lpstr>
      <vt:lpstr>1_PowerPoint</vt:lpstr>
      <vt:lpstr>Mentor Introductions</vt:lpstr>
      <vt:lpstr>PowerPoint Presentation</vt:lpstr>
      <vt:lpstr>PowerPoint Presentation</vt:lpstr>
      <vt:lpstr>Qi Li</vt:lpstr>
      <vt:lpstr>My research</vt:lpstr>
      <vt:lpstr>SIMCODES Project:  Developing components for automating fragmentation</vt:lpstr>
      <vt:lpstr>PowerPoint Presentation</vt:lpstr>
      <vt:lpstr>PowerPoint Presentation</vt:lpstr>
      <vt:lpstr>PowerPoint Presentation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9</cp:revision>
  <dcterms:created xsi:type="dcterms:W3CDTF">2024-02-12T22:44:08Z</dcterms:created>
  <dcterms:modified xsi:type="dcterms:W3CDTF">2025-05-23T14:44:31Z</dcterms:modified>
</cp:coreProperties>
</file>